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39" r:id="rId2"/>
    <p:sldId id="341" r:id="rId3"/>
    <p:sldId id="323" r:id="rId4"/>
    <p:sldId id="324" r:id="rId5"/>
    <p:sldId id="342" r:id="rId6"/>
    <p:sldId id="325" r:id="rId7"/>
    <p:sldId id="326" r:id="rId8"/>
    <p:sldId id="327" r:id="rId9"/>
    <p:sldId id="328" r:id="rId10"/>
    <p:sldId id="332" r:id="rId11"/>
    <p:sldId id="331" r:id="rId12"/>
    <p:sldId id="343" r:id="rId13"/>
    <p:sldId id="344" r:id="rId14"/>
    <p:sldId id="345" r:id="rId15"/>
    <p:sldId id="333" r:id="rId16"/>
    <p:sldId id="334" r:id="rId17"/>
    <p:sldId id="346" r:id="rId18"/>
    <p:sldId id="347" r:id="rId19"/>
    <p:sldId id="335" r:id="rId20"/>
    <p:sldId id="336" r:id="rId21"/>
    <p:sldId id="348" r:id="rId22"/>
    <p:sldId id="349" r:id="rId23"/>
    <p:sldId id="337" r:id="rId24"/>
    <p:sldId id="33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44" autoAdjust="0"/>
    <p:restoredTop sz="94660"/>
  </p:normalViewPr>
  <p:slideViewPr>
    <p:cSldViewPr showGuides="1">
      <p:cViewPr varScale="1">
        <p:scale>
          <a:sx n="64" d="100"/>
          <a:sy n="64" d="100"/>
        </p:scale>
        <p:origin x="1312"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11/17/2017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196103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12</a:t>
            </a:fld>
            <a:endParaRPr lang="en-US" dirty="0"/>
          </a:p>
        </p:txBody>
      </p:sp>
    </p:spTree>
    <p:extLst>
      <p:ext uri="{BB962C8B-B14F-4D97-AF65-F5344CB8AC3E}">
        <p14:creationId xmlns:p14="http://schemas.microsoft.com/office/powerpoint/2010/main" val="2566994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13</a:t>
            </a:fld>
            <a:endParaRPr lang="en-US" dirty="0"/>
          </a:p>
        </p:txBody>
      </p:sp>
    </p:spTree>
    <p:extLst>
      <p:ext uri="{BB962C8B-B14F-4D97-AF65-F5344CB8AC3E}">
        <p14:creationId xmlns:p14="http://schemas.microsoft.com/office/powerpoint/2010/main" val="2055259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14</a:t>
            </a:fld>
            <a:endParaRPr lang="en-US" dirty="0"/>
          </a:p>
        </p:txBody>
      </p:sp>
    </p:spTree>
    <p:extLst>
      <p:ext uri="{BB962C8B-B14F-4D97-AF65-F5344CB8AC3E}">
        <p14:creationId xmlns:p14="http://schemas.microsoft.com/office/powerpoint/2010/main" val="607886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17</a:t>
            </a:fld>
            <a:endParaRPr lang="en-US" dirty="0"/>
          </a:p>
        </p:txBody>
      </p:sp>
    </p:spTree>
    <p:extLst>
      <p:ext uri="{BB962C8B-B14F-4D97-AF65-F5344CB8AC3E}">
        <p14:creationId xmlns:p14="http://schemas.microsoft.com/office/powerpoint/2010/main" val="1771733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18</a:t>
            </a:fld>
            <a:endParaRPr lang="en-US" dirty="0"/>
          </a:p>
        </p:txBody>
      </p:sp>
    </p:spTree>
    <p:extLst>
      <p:ext uri="{BB962C8B-B14F-4D97-AF65-F5344CB8AC3E}">
        <p14:creationId xmlns:p14="http://schemas.microsoft.com/office/powerpoint/2010/main" val="2029663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6077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21</a:t>
            </a:fld>
            <a:endParaRPr lang="en-US" dirty="0"/>
          </a:p>
        </p:txBody>
      </p:sp>
    </p:spTree>
    <p:extLst>
      <p:ext uri="{BB962C8B-B14F-4D97-AF65-F5344CB8AC3E}">
        <p14:creationId xmlns:p14="http://schemas.microsoft.com/office/powerpoint/2010/main" val="2712128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22</a:t>
            </a:fld>
            <a:endParaRPr lang="en-US" dirty="0"/>
          </a:p>
        </p:txBody>
      </p:sp>
    </p:spTree>
    <p:extLst>
      <p:ext uri="{BB962C8B-B14F-4D97-AF65-F5344CB8AC3E}">
        <p14:creationId xmlns:p14="http://schemas.microsoft.com/office/powerpoint/2010/main" val="105340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5</a:t>
            </a:fld>
            <a:endParaRPr lang="en-US" dirty="0"/>
          </a:p>
        </p:txBody>
      </p:sp>
    </p:spTree>
    <p:extLst>
      <p:ext uri="{BB962C8B-B14F-4D97-AF65-F5344CB8AC3E}">
        <p14:creationId xmlns:p14="http://schemas.microsoft.com/office/powerpoint/2010/main" val="3954799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68814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engage - BLTS">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a:extLst>
              <a:ext uri="{FF2B5EF4-FFF2-40B4-BE49-F238E27FC236}">
                <a16:creationId xmlns:a16="http://schemas.microsoft.com/office/drawing/2014/main" id="{832E21B6-E83C-4AAB-9EAA-3E7C189C5A60}"/>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Slide Number Placeholder 5">
            <a:extLst>
              <a:ext uri="{FF2B5EF4-FFF2-40B4-BE49-F238E27FC236}">
                <a16:creationId xmlns:a16="http://schemas.microsoft.com/office/drawing/2014/main" id="{1F90C66E-D46C-4501-B12A-A02626E5BBFC}"/>
              </a:ext>
            </a:extLst>
          </p:cNvPr>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
        <p:nvSpPr>
          <p:cNvPr id="8" name="Slide Number Placeholder 5">
            <a:extLst>
              <a:ext uri="{FF2B5EF4-FFF2-40B4-BE49-F238E27FC236}">
                <a16:creationId xmlns:a16="http://schemas.microsoft.com/office/drawing/2014/main" id="{059EA947-0D39-4510-AA4A-651AEC3B431B}"/>
              </a:ext>
            </a:extLst>
          </p:cNvPr>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3423160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4" r:id="rId4"/>
    <p:sldLayoutId id="2147483655" r:id="rId5"/>
    <p:sldLayoutId id="2147483657" r:id="rId6"/>
  </p:sldLayoutIdLst>
  <p:hf sldNum="0"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228600" y="533400"/>
            <a:ext cx="83058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407306"/>
            <a:ext cx="9144000" cy="1450694"/>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31 Combining and Dissolving Corporations </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Assets</a:t>
            </a:r>
            <a:r>
              <a:rPr lang="en-US" sz="4000" b="1" dirty="0">
                <a:solidFill>
                  <a:prstClr val="white"/>
                </a:solidFill>
                <a:latin typeface="Calibri"/>
              </a:rPr>
              <a:t> (1)</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Purchasing corporation extends its ownership and control over more assets.</a:t>
            </a:r>
          </a:p>
          <a:p>
            <a:r>
              <a:rPr lang="en-US" sz="4400" dirty="0"/>
              <a:t>Since there is no change in the legal entity, shareholder approval is not required. </a:t>
            </a:r>
          </a:p>
        </p:txBody>
      </p:sp>
      <p:sp>
        <p:nvSpPr>
          <p:cNvPr id="4" name="Slide Number Placeholder 9">
            <a:extLst>
              <a:ext uri="{FF2B5EF4-FFF2-40B4-BE49-F238E27FC236}">
                <a16:creationId xmlns:a16="http://schemas.microsoft.com/office/drawing/2014/main" id="{95788BF7-513F-4DEC-8170-0AE24A4D4EFD}"/>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Assets</a:t>
            </a:r>
            <a:r>
              <a:rPr lang="en-US" sz="4000" b="1" dirty="0">
                <a:solidFill>
                  <a:prstClr val="white"/>
                </a:solidFill>
                <a:latin typeface="Calibri"/>
              </a:rPr>
              <a:t> (2)</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Sales of Corporate Assets.</a:t>
            </a:r>
          </a:p>
          <a:p>
            <a:pPr lvl="1"/>
            <a:r>
              <a:rPr lang="en-US" sz="3600" dirty="0"/>
              <a:t>A corporation whose assets are being acquired must obtain approval of both the board of directors and the shareholders.</a:t>
            </a:r>
          </a:p>
        </p:txBody>
      </p:sp>
      <p:sp>
        <p:nvSpPr>
          <p:cNvPr id="4" name="Slide Number Placeholder 9">
            <a:extLst>
              <a:ext uri="{FF2B5EF4-FFF2-40B4-BE49-F238E27FC236}">
                <a16:creationId xmlns:a16="http://schemas.microsoft.com/office/drawing/2014/main" id="{716E60EF-40E9-483F-A1F4-26DD53F90436}"/>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Assets</a:t>
            </a:r>
            <a:r>
              <a:rPr lang="en-US" sz="4000" b="1" dirty="0">
                <a:solidFill>
                  <a:prstClr val="white"/>
                </a:solidFill>
                <a:latin typeface="Calibri"/>
              </a:rPr>
              <a:t> (3)</a:t>
            </a:r>
            <a:endParaRPr lang="en-US" dirty="0"/>
          </a:p>
        </p:txBody>
      </p:sp>
      <p:sp>
        <p:nvSpPr>
          <p:cNvPr id="4" name="AutoShape 6">
            <a:extLst>
              <a:ext uri="{FF2B5EF4-FFF2-40B4-BE49-F238E27FC236}">
                <a16:creationId xmlns:a16="http://schemas.microsoft.com/office/drawing/2014/main" id="{FD2D1C9A-1804-4908-80CB-C6D0D07C0C44}"/>
              </a:ext>
            </a:extLst>
          </p:cNvPr>
          <p:cNvSpPr>
            <a:spLocks noChangeArrowheads="1"/>
          </p:cNvSpPr>
          <p:nvPr/>
        </p:nvSpPr>
        <p:spPr bwMode="auto">
          <a:xfrm flipH="1">
            <a:off x="5867400"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Successor Liability.</a:t>
            </a:r>
          </a:p>
          <a:p>
            <a:pPr lvl="1"/>
            <a:r>
              <a:rPr lang="en-US" sz="3600" dirty="0"/>
              <a:t>Generally, a corporation that purchases the assets of another corporation is not responsible for the liabilities of the selling corporation.</a:t>
            </a:r>
          </a:p>
          <a:p>
            <a:pPr lvl="2"/>
            <a:r>
              <a:rPr lang="en-US" sz="3200" dirty="0"/>
              <a:t>Exceptions occur when:</a:t>
            </a:r>
          </a:p>
        </p:txBody>
      </p:sp>
      <p:sp>
        <p:nvSpPr>
          <p:cNvPr id="5" name="Slide Number Placeholder 9">
            <a:extLst>
              <a:ext uri="{FF2B5EF4-FFF2-40B4-BE49-F238E27FC236}">
                <a16:creationId xmlns:a16="http://schemas.microsoft.com/office/drawing/2014/main" id="{5FC4274B-E6B8-4103-96E9-C5B306CEEDC4}"/>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12</a:t>
            </a:fld>
            <a:endParaRPr lang="en-US" dirty="0"/>
          </a:p>
        </p:txBody>
      </p:sp>
    </p:spTree>
    <p:extLst>
      <p:ext uri="{BB962C8B-B14F-4D97-AF65-F5344CB8AC3E}">
        <p14:creationId xmlns:p14="http://schemas.microsoft.com/office/powerpoint/2010/main" val="15653571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Assets</a:t>
            </a:r>
            <a:r>
              <a:rPr lang="en-US" sz="4000" b="1" dirty="0">
                <a:solidFill>
                  <a:prstClr val="white"/>
                </a:solidFill>
                <a:latin typeface="Calibri"/>
              </a:rPr>
              <a:t> (4)</a:t>
            </a:r>
            <a:endParaRPr lang="en-US" dirty="0"/>
          </a:p>
        </p:txBody>
      </p:sp>
      <p:sp>
        <p:nvSpPr>
          <p:cNvPr id="4" name="AutoShape 6">
            <a:extLst>
              <a:ext uri="{FF2B5EF4-FFF2-40B4-BE49-F238E27FC236}">
                <a16:creationId xmlns:a16="http://schemas.microsoft.com/office/drawing/2014/main" id="{FD2D1C9A-1804-4908-80CB-C6D0D07C0C44}"/>
              </a:ext>
            </a:extLst>
          </p:cNvPr>
          <p:cNvSpPr>
            <a:spLocks noChangeArrowheads="1"/>
          </p:cNvSpPr>
          <p:nvPr/>
        </p:nvSpPr>
        <p:spPr bwMode="auto">
          <a:xfrm flipH="1">
            <a:off x="5867400"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Successor Liability.</a:t>
            </a:r>
          </a:p>
          <a:p>
            <a:pPr lvl="1"/>
            <a:r>
              <a:rPr lang="en-US" sz="3600" dirty="0"/>
              <a:t>Exceptions occur when:</a:t>
            </a:r>
          </a:p>
          <a:p>
            <a:pPr lvl="2"/>
            <a:r>
              <a:rPr lang="en-US" sz="3200" dirty="0"/>
              <a:t>The purchasing corporation assumes the seller’s liabilities or a court imposes the liabilities on the purchasing corporation.</a:t>
            </a:r>
          </a:p>
          <a:p>
            <a:pPr lvl="2"/>
            <a:r>
              <a:rPr lang="en-US" sz="3200" dirty="0"/>
              <a:t>The sale is in fact a merger or consolidation.</a:t>
            </a:r>
            <a:endParaRPr lang="en-US" sz="2800" dirty="0"/>
          </a:p>
        </p:txBody>
      </p:sp>
      <p:sp>
        <p:nvSpPr>
          <p:cNvPr id="5" name="Slide Number Placeholder 9">
            <a:extLst>
              <a:ext uri="{FF2B5EF4-FFF2-40B4-BE49-F238E27FC236}">
                <a16:creationId xmlns:a16="http://schemas.microsoft.com/office/drawing/2014/main" id="{9C1FC130-DD51-40FD-B74C-92BA9B9F601F}"/>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13</a:t>
            </a:fld>
            <a:endParaRPr lang="en-US" dirty="0"/>
          </a:p>
        </p:txBody>
      </p:sp>
    </p:spTree>
    <p:extLst>
      <p:ext uri="{BB962C8B-B14F-4D97-AF65-F5344CB8AC3E}">
        <p14:creationId xmlns:p14="http://schemas.microsoft.com/office/powerpoint/2010/main" val="207308798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Assets</a:t>
            </a:r>
            <a:r>
              <a:rPr lang="en-US" sz="4000" b="1" dirty="0">
                <a:solidFill>
                  <a:prstClr val="white"/>
                </a:solidFill>
                <a:latin typeface="Calibri"/>
              </a:rPr>
              <a:t> (5)</a:t>
            </a:r>
            <a:endParaRPr lang="en-US" dirty="0"/>
          </a:p>
        </p:txBody>
      </p:sp>
      <p:sp>
        <p:nvSpPr>
          <p:cNvPr id="4" name="AutoShape 6">
            <a:extLst>
              <a:ext uri="{FF2B5EF4-FFF2-40B4-BE49-F238E27FC236}">
                <a16:creationId xmlns:a16="http://schemas.microsoft.com/office/drawing/2014/main" id="{FD2D1C9A-1804-4908-80CB-C6D0D07C0C44}"/>
              </a:ext>
            </a:extLst>
          </p:cNvPr>
          <p:cNvSpPr>
            <a:spLocks noChangeArrowheads="1"/>
          </p:cNvSpPr>
          <p:nvPr/>
        </p:nvSpPr>
        <p:spPr bwMode="auto">
          <a:xfrm flipH="1">
            <a:off x="5867400"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Successor Liability.</a:t>
            </a:r>
          </a:p>
          <a:p>
            <a:pPr lvl="1"/>
            <a:r>
              <a:rPr lang="en-US" sz="3600" dirty="0"/>
              <a:t>Exceptions occur when:</a:t>
            </a:r>
          </a:p>
          <a:p>
            <a:pPr lvl="2"/>
            <a:r>
              <a:rPr lang="en-US" sz="3200" dirty="0"/>
              <a:t>The purchaser continues the seller’s business with the same personnel.</a:t>
            </a:r>
          </a:p>
          <a:p>
            <a:pPr lvl="2"/>
            <a:r>
              <a:rPr lang="en-US" sz="3200" dirty="0"/>
              <a:t>The sale is fraudulently executed to escape liability.</a:t>
            </a:r>
            <a:endParaRPr lang="en-US" sz="2400" dirty="0"/>
          </a:p>
        </p:txBody>
      </p:sp>
      <p:sp>
        <p:nvSpPr>
          <p:cNvPr id="5" name="Slide Number Placeholder 9">
            <a:extLst>
              <a:ext uri="{FF2B5EF4-FFF2-40B4-BE49-F238E27FC236}">
                <a16:creationId xmlns:a16="http://schemas.microsoft.com/office/drawing/2014/main" id="{8330DF1F-6661-492E-BE2C-D4A47A8B8C3F}"/>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14</a:t>
            </a:fld>
            <a:endParaRPr lang="en-US" dirty="0"/>
          </a:p>
        </p:txBody>
      </p:sp>
    </p:spTree>
    <p:extLst>
      <p:ext uri="{BB962C8B-B14F-4D97-AF65-F5344CB8AC3E}">
        <p14:creationId xmlns:p14="http://schemas.microsoft.com/office/powerpoint/2010/main" val="139147787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Stock</a:t>
            </a:r>
            <a:r>
              <a:rPr lang="en-US" sz="4000" b="1" dirty="0">
                <a:solidFill>
                  <a:prstClr val="white"/>
                </a:solidFill>
                <a:latin typeface="Calibri"/>
              </a:rPr>
              <a:t> (1)</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Target corporation: the acquired corporation in a corporate takeover; a corporation to whose shareholders a tender offer is submitted. </a:t>
            </a:r>
          </a:p>
        </p:txBody>
      </p:sp>
      <p:sp>
        <p:nvSpPr>
          <p:cNvPr id="4" name="Slide Number Placeholder 9">
            <a:extLst>
              <a:ext uri="{FF2B5EF4-FFF2-40B4-BE49-F238E27FC236}">
                <a16:creationId xmlns:a16="http://schemas.microsoft.com/office/drawing/2014/main" id="{0D7958F7-9A0E-44E4-B25A-B4BBC1803641}"/>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Stock</a:t>
            </a:r>
            <a:r>
              <a:rPr lang="en-US" sz="4000" b="1" dirty="0">
                <a:solidFill>
                  <a:prstClr val="white"/>
                </a:solidFill>
                <a:latin typeface="Calibri"/>
              </a:rPr>
              <a:t> (2)</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Tender Offer.</a:t>
            </a:r>
          </a:p>
          <a:p>
            <a:pPr lvl="1"/>
            <a:r>
              <a:rPr lang="en-US" dirty="0"/>
              <a:t>An offer made by one company directly to the shareholders of another company to buy the shareholders’ shares in that company.</a:t>
            </a:r>
          </a:p>
        </p:txBody>
      </p:sp>
      <p:sp>
        <p:nvSpPr>
          <p:cNvPr id="4" name="Slide Number Placeholder 9">
            <a:extLst>
              <a:ext uri="{FF2B5EF4-FFF2-40B4-BE49-F238E27FC236}">
                <a16:creationId xmlns:a16="http://schemas.microsoft.com/office/drawing/2014/main" id="{B4BF7C47-920B-4085-8845-5C028F717FAC}"/>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16</a:t>
            </a:fld>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Stock</a:t>
            </a:r>
            <a:r>
              <a:rPr lang="en-US" sz="4000" b="1" dirty="0">
                <a:solidFill>
                  <a:prstClr val="white"/>
                </a:solidFill>
                <a:latin typeface="Calibri"/>
              </a:rPr>
              <a:t> (3)</a:t>
            </a:r>
            <a:endParaRPr lang="en-US" dirty="0"/>
          </a:p>
        </p:txBody>
      </p:sp>
      <p:sp>
        <p:nvSpPr>
          <p:cNvPr id="4" name="AutoShape 6">
            <a:extLst>
              <a:ext uri="{FF2B5EF4-FFF2-40B4-BE49-F238E27FC236}">
                <a16:creationId xmlns:a16="http://schemas.microsoft.com/office/drawing/2014/main" id="{F2B78A48-1001-499F-B400-BA86F024D340}"/>
              </a:ext>
            </a:extLst>
          </p:cNvPr>
          <p:cNvSpPr>
            <a:spLocks noChangeArrowheads="1"/>
          </p:cNvSpPr>
          <p:nvPr/>
        </p:nvSpPr>
        <p:spPr bwMode="auto">
          <a:xfrm>
            <a:off x="10886" y="1905000"/>
            <a:ext cx="751114"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3" name="Content Placeholder 2"/>
          <p:cNvSpPr>
            <a:spLocks noGrp="1"/>
          </p:cNvSpPr>
          <p:nvPr>
            <p:ph idx="1"/>
          </p:nvPr>
        </p:nvSpPr>
        <p:spPr>
          <a:xfrm>
            <a:off x="685800" y="1755230"/>
            <a:ext cx="8382000" cy="5102770"/>
          </a:xfrm>
        </p:spPr>
        <p:txBody>
          <a:bodyPr>
            <a:noAutofit/>
          </a:bodyPr>
          <a:lstStyle/>
          <a:p>
            <a:r>
              <a:rPr lang="en-US" sz="4400" dirty="0"/>
              <a:t>Responses to Takeover Attempts.</a:t>
            </a:r>
          </a:p>
          <a:p>
            <a:pPr lvl="1"/>
            <a:r>
              <a:rPr lang="en-US" dirty="0"/>
              <a:t>Takeover Defenses.</a:t>
            </a:r>
          </a:p>
          <a:p>
            <a:pPr lvl="2"/>
            <a:r>
              <a:rPr lang="en-US" dirty="0"/>
              <a:t>Self-Tender.</a:t>
            </a:r>
          </a:p>
          <a:p>
            <a:pPr lvl="2"/>
            <a:r>
              <a:rPr lang="en-US" dirty="0"/>
              <a:t>Crown Jewel.</a:t>
            </a:r>
          </a:p>
          <a:p>
            <a:pPr lvl="2"/>
            <a:r>
              <a:rPr lang="en-US" dirty="0"/>
              <a:t>Pac-Man.</a:t>
            </a:r>
          </a:p>
          <a:p>
            <a:pPr lvl="2"/>
            <a:r>
              <a:rPr lang="en-US" dirty="0"/>
              <a:t>Poison Pill.</a:t>
            </a:r>
          </a:p>
          <a:p>
            <a:pPr lvl="2"/>
            <a:r>
              <a:rPr lang="en-US" dirty="0"/>
              <a:t>White Knight.</a:t>
            </a:r>
          </a:p>
        </p:txBody>
      </p:sp>
      <p:sp>
        <p:nvSpPr>
          <p:cNvPr id="5" name="Slide Number Placeholder 9">
            <a:extLst>
              <a:ext uri="{FF2B5EF4-FFF2-40B4-BE49-F238E27FC236}">
                <a16:creationId xmlns:a16="http://schemas.microsoft.com/office/drawing/2014/main" id="{7C8947FA-46D7-47CC-B76A-A54F6238D34D}"/>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17</a:t>
            </a:fld>
            <a:endParaRPr lang="en-US" dirty="0"/>
          </a:p>
        </p:txBody>
      </p:sp>
    </p:spTree>
    <p:extLst>
      <p:ext uri="{BB962C8B-B14F-4D97-AF65-F5344CB8AC3E}">
        <p14:creationId xmlns:p14="http://schemas.microsoft.com/office/powerpoint/2010/main" val="67197407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of Stock</a:t>
            </a:r>
            <a:r>
              <a:rPr lang="en-US" sz="4000" b="1" dirty="0">
                <a:solidFill>
                  <a:prstClr val="white"/>
                </a:solidFill>
                <a:latin typeface="Calibri"/>
              </a:rPr>
              <a:t> (4)</a:t>
            </a:r>
            <a:endParaRPr lang="en-US" dirty="0"/>
          </a:p>
        </p:txBody>
      </p:sp>
      <p:sp>
        <p:nvSpPr>
          <p:cNvPr id="4" name="AutoShape 6">
            <a:extLst>
              <a:ext uri="{FF2B5EF4-FFF2-40B4-BE49-F238E27FC236}">
                <a16:creationId xmlns:a16="http://schemas.microsoft.com/office/drawing/2014/main" id="{F2B78A48-1001-499F-B400-BA86F024D340}"/>
              </a:ext>
            </a:extLst>
          </p:cNvPr>
          <p:cNvSpPr>
            <a:spLocks noChangeArrowheads="1"/>
          </p:cNvSpPr>
          <p:nvPr/>
        </p:nvSpPr>
        <p:spPr bwMode="auto">
          <a:xfrm>
            <a:off x="10886" y="1905000"/>
            <a:ext cx="751114"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3" name="Content Placeholder 2"/>
          <p:cNvSpPr>
            <a:spLocks noGrp="1"/>
          </p:cNvSpPr>
          <p:nvPr>
            <p:ph idx="1"/>
          </p:nvPr>
        </p:nvSpPr>
        <p:spPr>
          <a:xfrm>
            <a:off x="685800" y="1755230"/>
            <a:ext cx="8382000" cy="5102770"/>
          </a:xfrm>
        </p:spPr>
        <p:txBody>
          <a:bodyPr>
            <a:noAutofit/>
          </a:bodyPr>
          <a:lstStyle/>
          <a:p>
            <a:r>
              <a:rPr lang="en-US" sz="4400" dirty="0"/>
              <a:t>Responses to Takeover Attempts.</a:t>
            </a:r>
          </a:p>
          <a:p>
            <a:pPr lvl="1"/>
            <a:r>
              <a:rPr lang="en-US" dirty="0"/>
              <a:t>Directors’ Fiduciary Duties.</a:t>
            </a:r>
          </a:p>
          <a:p>
            <a:pPr lvl="2"/>
            <a:r>
              <a:rPr lang="en-US" dirty="0"/>
              <a:t>Judgment rule: directors must show that they had reasonable grounds to believe the tender offer posed a danger to the corporation’s effectiveness. </a:t>
            </a:r>
          </a:p>
        </p:txBody>
      </p:sp>
      <p:sp>
        <p:nvSpPr>
          <p:cNvPr id="5" name="Slide Number Placeholder 9">
            <a:extLst>
              <a:ext uri="{FF2B5EF4-FFF2-40B4-BE49-F238E27FC236}">
                <a16:creationId xmlns:a16="http://schemas.microsoft.com/office/drawing/2014/main" id="{CA0977AB-EAA2-4B7B-B906-79DCE2D1BE0C}"/>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18</a:t>
            </a:fld>
            <a:endParaRPr lang="en-US" dirty="0"/>
          </a:p>
        </p:txBody>
      </p:sp>
    </p:spTree>
    <p:extLst>
      <p:ext uri="{BB962C8B-B14F-4D97-AF65-F5344CB8AC3E}">
        <p14:creationId xmlns:p14="http://schemas.microsoft.com/office/powerpoint/2010/main" val="122541962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(1)</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pPr>
              <a:lnSpc>
                <a:spcPct val="90000"/>
              </a:lnSpc>
            </a:pPr>
            <a:r>
              <a:rPr lang="en-US" sz="4400" dirty="0"/>
              <a:t>Dissolution of a Corporation:</a:t>
            </a:r>
          </a:p>
          <a:p>
            <a:pPr marL="971550" lvl="1" indent="-514350">
              <a:lnSpc>
                <a:spcPct val="90000"/>
              </a:lnSpc>
              <a:buFont typeface="Impact" pitchFamily="34" charset="0"/>
              <a:buAutoNum type="arabicPeriod"/>
            </a:pPr>
            <a:r>
              <a:rPr lang="en-US" dirty="0"/>
              <a:t>An act of the state.</a:t>
            </a:r>
          </a:p>
          <a:p>
            <a:pPr marL="971550" lvl="1" indent="-514350">
              <a:lnSpc>
                <a:spcPct val="90000"/>
              </a:lnSpc>
              <a:buFont typeface="Impact" pitchFamily="34" charset="0"/>
              <a:buAutoNum type="arabicPeriod"/>
            </a:pPr>
            <a:r>
              <a:rPr lang="en-US" dirty="0"/>
              <a:t>An agreement of the shareholders and the board of directors.</a:t>
            </a:r>
          </a:p>
          <a:p>
            <a:pPr marL="971550" lvl="1" indent="-514350">
              <a:lnSpc>
                <a:spcPct val="90000"/>
              </a:lnSpc>
              <a:buFont typeface="Impact" pitchFamily="34" charset="0"/>
              <a:buAutoNum type="arabicPeriod"/>
            </a:pPr>
            <a:r>
              <a:rPr lang="en-US" dirty="0"/>
              <a:t>The expiration of a time period stated in the certificate of incorporation.</a:t>
            </a:r>
          </a:p>
          <a:p>
            <a:pPr marL="971550" lvl="1" indent="-514350">
              <a:lnSpc>
                <a:spcPct val="90000"/>
              </a:lnSpc>
              <a:buFont typeface="Impact" pitchFamily="34" charset="0"/>
              <a:buAutoNum type="arabicPeriod"/>
            </a:pPr>
            <a:r>
              <a:rPr lang="en-US" dirty="0">
                <a:sym typeface="Wingdings" pitchFamily="2" charset="2"/>
              </a:rPr>
              <a:t>A court order. </a:t>
            </a:r>
            <a:endParaRPr lang="en-US" dirty="0"/>
          </a:p>
        </p:txBody>
      </p:sp>
      <p:sp>
        <p:nvSpPr>
          <p:cNvPr id="4" name="Slide Number Placeholder 9">
            <a:extLst>
              <a:ext uri="{FF2B5EF4-FFF2-40B4-BE49-F238E27FC236}">
                <a16:creationId xmlns:a16="http://schemas.microsoft.com/office/drawing/2014/main" id="{7C5BD29E-82FE-4CF9-A180-C4FF331CB2CB}"/>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092600" y="195015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067537" y="308514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5513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066800" y="4208676"/>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181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066800" y="5342401"/>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39520" y="1600200"/>
            <a:ext cx="9144000" cy="4678363"/>
          </a:xfrm>
          <a:noFill/>
          <a:ln/>
        </p:spPr>
        <p:txBody>
          <a:bodyPr>
            <a:noAutofit/>
          </a:bodyPr>
          <a:lstStyle/>
          <a:p>
            <a:pPr marL="1201738" indent="-1146175">
              <a:lnSpc>
                <a:spcPct val="90000"/>
              </a:lnSpc>
              <a:buClr>
                <a:srgbClr val="D5622A"/>
              </a:buClr>
              <a:buNone/>
            </a:pPr>
            <a:r>
              <a:rPr lang="en-US" sz="2400" b="1" dirty="0">
                <a:solidFill>
                  <a:schemeClr val="bg1"/>
                </a:solidFill>
              </a:rPr>
              <a:t> LO1</a:t>
            </a:r>
            <a:r>
              <a:rPr lang="en-US" sz="2600" dirty="0"/>
              <a:t>    </a:t>
            </a:r>
            <a:r>
              <a:rPr lang="en-US" dirty="0"/>
              <a:t>  </a:t>
            </a:r>
            <a:r>
              <a:rPr lang="en-US" sz="4000" dirty="0"/>
              <a:t>Identify the basic steps in a merger and consolidation.</a:t>
            </a:r>
          </a:p>
          <a:p>
            <a:pPr marL="1198563" indent="-1198563">
              <a:lnSpc>
                <a:spcPct val="90000"/>
              </a:lnSpc>
              <a:buClr>
                <a:srgbClr val="D5622A"/>
              </a:buClr>
              <a:buNone/>
            </a:pPr>
            <a:r>
              <a:rPr lang="en-US" sz="2400" b="1" dirty="0">
                <a:solidFill>
                  <a:schemeClr val="bg1"/>
                </a:solidFill>
              </a:rPr>
              <a:t> LO2</a:t>
            </a:r>
            <a:r>
              <a:rPr lang="en-US" sz="2600" b="1" dirty="0">
                <a:solidFill>
                  <a:schemeClr val="bg1"/>
                </a:solidFill>
              </a:rPr>
              <a:t>        </a:t>
            </a:r>
            <a:r>
              <a:rPr lang="en-US" sz="4000" dirty="0"/>
              <a:t>Explain successor liability following a purchase of assets.</a:t>
            </a:r>
          </a:p>
          <a:p>
            <a:pPr marL="1198563" indent="-1198563">
              <a:lnSpc>
                <a:spcPct val="90000"/>
              </a:lnSpc>
              <a:buClr>
                <a:srgbClr val="D5622A"/>
              </a:buClr>
              <a:buNone/>
            </a:pPr>
            <a:r>
              <a:rPr lang="en-US" sz="2400" b="1" dirty="0">
                <a:solidFill>
                  <a:schemeClr val="bg1"/>
                </a:solidFill>
              </a:rPr>
              <a:t> LO3         </a:t>
            </a:r>
            <a:r>
              <a:rPr lang="en-US" sz="4000" dirty="0"/>
              <a:t>Identify actions to resist takeovers.</a:t>
            </a:r>
          </a:p>
          <a:p>
            <a:pPr marL="1198563" indent="-1198563">
              <a:lnSpc>
                <a:spcPct val="90000"/>
              </a:lnSpc>
              <a:buClr>
                <a:srgbClr val="D5622A"/>
              </a:buClr>
              <a:buNone/>
            </a:pPr>
            <a:endParaRPr lang="en-US" sz="4000" dirty="0"/>
          </a:p>
          <a:p>
            <a:pPr marL="1201738" indent="-1141413">
              <a:lnSpc>
                <a:spcPct val="90000"/>
              </a:lnSpc>
              <a:buClr>
                <a:srgbClr val="D5622A"/>
              </a:buClr>
              <a:buNone/>
            </a:pPr>
            <a:r>
              <a:rPr lang="en-US" sz="2400" b="1" dirty="0">
                <a:solidFill>
                  <a:schemeClr val="bg1"/>
                </a:solidFill>
              </a:rPr>
              <a:t> LO4</a:t>
            </a:r>
            <a:r>
              <a:rPr lang="en-US" dirty="0"/>
              <a:t>    </a:t>
            </a:r>
            <a:r>
              <a:rPr lang="en-US" sz="4000" dirty="0"/>
              <a:t>Discuss the phases for corporate termination.</a:t>
            </a:r>
            <a:endParaRPr lang="en-US" dirty="0"/>
          </a:p>
        </p:txBody>
      </p:sp>
      <p:sp>
        <p:nvSpPr>
          <p:cNvPr id="10" name="Slide Number Placeholder 9"/>
          <p:cNvSpPr>
            <a:spLocks noGrp="1"/>
          </p:cNvSpPr>
          <p:nvPr>
            <p:ph type="sldNum" sz="quarter" idx="12"/>
          </p:nvPr>
        </p:nvSpPr>
        <p:spPr>
          <a:xfrm>
            <a:off x="6771568" y="6400800"/>
            <a:ext cx="2010123" cy="416256"/>
          </a:xfrm>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53662095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(2)</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pPr>
              <a:lnSpc>
                <a:spcPct val="90000"/>
              </a:lnSpc>
            </a:pPr>
            <a:r>
              <a:rPr lang="en-US" sz="4400" dirty="0"/>
              <a:t>Dissolution of a Corporation:</a:t>
            </a:r>
          </a:p>
          <a:p>
            <a:pPr lvl="1">
              <a:lnSpc>
                <a:spcPct val="90000"/>
              </a:lnSpc>
            </a:pPr>
            <a:r>
              <a:rPr lang="en-US" sz="3600" dirty="0"/>
              <a:t>Voluntary Dissolution.</a:t>
            </a:r>
          </a:p>
          <a:p>
            <a:pPr lvl="2">
              <a:lnSpc>
                <a:spcPct val="90000"/>
              </a:lnSpc>
            </a:pPr>
            <a:r>
              <a:rPr lang="en-US" dirty="0"/>
              <a:t>By the shareholders’ unanimous vote.</a:t>
            </a:r>
          </a:p>
          <a:p>
            <a:pPr lvl="2">
              <a:lnSpc>
                <a:spcPct val="90000"/>
              </a:lnSpc>
            </a:pPr>
            <a:r>
              <a:rPr lang="en-US" dirty="0"/>
              <a:t>By a proposal of the board of directors.</a:t>
            </a:r>
          </a:p>
        </p:txBody>
      </p:sp>
      <p:sp>
        <p:nvSpPr>
          <p:cNvPr id="4" name="Slide Number Placeholder 9">
            <a:extLst>
              <a:ext uri="{FF2B5EF4-FFF2-40B4-BE49-F238E27FC236}">
                <a16:creationId xmlns:a16="http://schemas.microsoft.com/office/drawing/2014/main" id="{732831E6-DB03-428D-B3C0-4F7E846C0FBC}"/>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(3)</a:t>
            </a:r>
            <a:endParaRPr lang="en-US" dirty="0"/>
          </a:p>
        </p:txBody>
      </p:sp>
      <p:sp>
        <p:nvSpPr>
          <p:cNvPr id="5" name="AutoShape 6">
            <a:extLst>
              <a:ext uri="{FF2B5EF4-FFF2-40B4-BE49-F238E27FC236}">
                <a16:creationId xmlns:a16="http://schemas.microsoft.com/office/drawing/2014/main" id="{63D05479-9EC7-489D-A644-5DA57BFBA528}"/>
              </a:ext>
            </a:extLst>
          </p:cNvPr>
          <p:cNvSpPr>
            <a:spLocks noChangeArrowheads="1"/>
          </p:cNvSpPr>
          <p:nvPr/>
        </p:nvSpPr>
        <p:spPr bwMode="auto">
          <a:xfrm>
            <a:off x="10886" y="2438400"/>
            <a:ext cx="751114"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3" name="Content Placeholder 2"/>
          <p:cNvSpPr>
            <a:spLocks noGrp="1"/>
          </p:cNvSpPr>
          <p:nvPr>
            <p:ph idx="1"/>
          </p:nvPr>
        </p:nvSpPr>
        <p:spPr>
          <a:xfrm>
            <a:off x="457200" y="1755230"/>
            <a:ext cx="8382000" cy="5102770"/>
          </a:xfrm>
        </p:spPr>
        <p:txBody>
          <a:bodyPr>
            <a:noAutofit/>
          </a:bodyPr>
          <a:lstStyle/>
          <a:p>
            <a:pPr>
              <a:lnSpc>
                <a:spcPct val="90000"/>
              </a:lnSpc>
            </a:pPr>
            <a:r>
              <a:rPr lang="en-US" sz="4400" dirty="0"/>
              <a:t>Dissolution of a Corporation:</a:t>
            </a:r>
          </a:p>
          <a:p>
            <a:pPr lvl="1">
              <a:lnSpc>
                <a:spcPct val="90000"/>
              </a:lnSpc>
            </a:pPr>
            <a:r>
              <a:rPr lang="en-US" sz="3600" dirty="0"/>
              <a:t>Involuntary Dissolution. State can dissolve a corporation in certain circumstances.</a:t>
            </a:r>
          </a:p>
          <a:p>
            <a:pPr marL="1427162" lvl="2" indent="-742950">
              <a:lnSpc>
                <a:spcPct val="90000"/>
              </a:lnSpc>
              <a:buFont typeface="+mj-lt"/>
              <a:buAutoNum type="arabicPeriod"/>
            </a:pPr>
            <a:r>
              <a:rPr lang="en-US" sz="3200" dirty="0"/>
              <a:t>Failure to comply with administrative requirements.</a:t>
            </a:r>
          </a:p>
          <a:p>
            <a:pPr marL="1427162" lvl="2" indent="-742950">
              <a:lnSpc>
                <a:spcPct val="90000"/>
              </a:lnSpc>
              <a:buFont typeface="+mj-lt"/>
              <a:buAutoNum type="arabicPeriod"/>
            </a:pPr>
            <a:r>
              <a:rPr lang="en-US" sz="3200" dirty="0"/>
              <a:t>Procurement of a corporate charter through fraud.</a:t>
            </a:r>
          </a:p>
          <a:p>
            <a:pPr marL="1200150" lvl="1" indent="-742950">
              <a:lnSpc>
                <a:spcPct val="90000"/>
              </a:lnSpc>
              <a:buFont typeface="+mj-lt"/>
              <a:buAutoNum type="arabicPeriod"/>
            </a:pPr>
            <a:endParaRPr lang="en-US" sz="3600" dirty="0"/>
          </a:p>
        </p:txBody>
      </p:sp>
      <p:sp>
        <p:nvSpPr>
          <p:cNvPr id="6" name="Slide Number Placeholder 9">
            <a:extLst>
              <a:ext uri="{FF2B5EF4-FFF2-40B4-BE49-F238E27FC236}">
                <a16:creationId xmlns:a16="http://schemas.microsoft.com/office/drawing/2014/main" id="{733A70E0-5B9E-493A-80C8-28126B3D8013}"/>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21</a:t>
            </a:fld>
            <a:endParaRPr lang="en-US" dirty="0"/>
          </a:p>
        </p:txBody>
      </p:sp>
    </p:spTree>
    <p:extLst>
      <p:ext uri="{BB962C8B-B14F-4D97-AF65-F5344CB8AC3E}">
        <p14:creationId xmlns:p14="http://schemas.microsoft.com/office/powerpoint/2010/main" val="66909377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(4)</a:t>
            </a:r>
            <a:endParaRPr lang="en-US" dirty="0"/>
          </a:p>
        </p:txBody>
      </p:sp>
      <p:sp>
        <p:nvSpPr>
          <p:cNvPr id="5" name="AutoShape 6">
            <a:extLst>
              <a:ext uri="{FF2B5EF4-FFF2-40B4-BE49-F238E27FC236}">
                <a16:creationId xmlns:a16="http://schemas.microsoft.com/office/drawing/2014/main" id="{63D05479-9EC7-489D-A644-5DA57BFBA528}"/>
              </a:ext>
            </a:extLst>
          </p:cNvPr>
          <p:cNvSpPr>
            <a:spLocks noChangeArrowheads="1"/>
          </p:cNvSpPr>
          <p:nvPr/>
        </p:nvSpPr>
        <p:spPr bwMode="auto">
          <a:xfrm>
            <a:off x="10886" y="2438400"/>
            <a:ext cx="674914"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3" name="Content Placeholder 2"/>
          <p:cNvSpPr>
            <a:spLocks noGrp="1"/>
          </p:cNvSpPr>
          <p:nvPr>
            <p:ph idx="1"/>
          </p:nvPr>
        </p:nvSpPr>
        <p:spPr>
          <a:xfrm>
            <a:off x="265044" y="1755230"/>
            <a:ext cx="8839200" cy="5102770"/>
          </a:xfrm>
        </p:spPr>
        <p:txBody>
          <a:bodyPr>
            <a:noAutofit/>
          </a:bodyPr>
          <a:lstStyle/>
          <a:p>
            <a:pPr>
              <a:lnSpc>
                <a:spcPct val="90000"/>
              </a:lnSpc>
            </a:pPr>
            <a:r>
              <a:rPr lang="en-US" sz="4400" dirty="0"/>
              <a:t>Dissolution of a Corporation:</a:t>
            </a:r>
          </a:p>
          <a:p>
            <a:pPr lvl="1">
              <a:lnSpc>
                <a:spcPct val="90000"/>
              </a:lnSpc>
            </a:pPr>
            <a:r>
              <a:rPr lang="en-US" sz="3600" dirty="0"/>
              <a:t>Involuntary Dissolution. State can dissolve a corporation in certain circumstances.</a:t>
            </a:r>
          </a:p>
          <a:p>
            <a:pPr marL="1427162" lvl="2" indent="-742950">
              <a:lnSpc>
                <a:spcPct val="90000"/>
              </a:lnSpc>
              <a:buFont typeface="+mj-lt"/>
              <a:buAutoNum type="arabicPeriod" startAt="3"/>
            </a:pPr>
            <a:r>
              <a:rPr lang="en-US" sz="3200" dirty="0"/>
              <a:t>Abuse of corporate powers.</a:t>
            </a:r>
          </a:p>
          <a:p>
            <a:pPr marL="1427162" lvl="2" indent="-742950">
              <a:lnSpc>
                <a:spcPct val="90000"/>
              </a:lnSpc>
              <a:buFont typeface="+mj-lt"/>
              <a:buAutoNum type="arabicPeriod" startAt="3"/>
            </a:pPr>
            <a:r>
              <a:rPr lang="en-US" sz="3200" dirty="0"/>
              <a:t>Violation of state criminal code after a demand to discontinue.</a:t>
            </a:r>
          </a:p>
          <a:p>
            <a:pPr marL="1427162" lvl="2" indent="-742950">
              <a:lnSpc>
                <a:spcPct val="90000"/>
              </a:lnSpc>
              <a:buFont typeface="+mj-lt"/>
              <a:buAutoNum type="arabicPeriod" startAt="3"/>
            </a:pPr>
            <a:r>
              <a:rPr lang="en-US" sz="3200" dirty="0"/>
              <a:t>Failure to commence business operations.</a:t>
            </a:r>
          </a:p>
          <a:p>
            <a:pPr marL="1427162" lvl="2" indent="-742950">
              <a:lnSpc>
                <a:spcPct val="90000"/>
              </a:lnSpc>
              <a:buFont typeface="+mj-lt"/>
              <a:buAutoNum type="arabicPeriod" startAt="3"/>
            </a:pPr>
            <a:r>
              <a:rPr lang="en-US" sz="3200" dirty="0"/>
              <a:t>Abandonment of operations before startup.</a:t>
            </a:r>
          </a:p>
          <a:p>
            <a:pPr marL="1427162" lvl="2" indent="-742950">
              <a:lnSpc>
                <a:spcPct val="90000"/>
              </a:lnSpc>
              <a:buFont typeface="+mj-lt"/>
              <a:buAutoNum type="arabicPeriod" startAt="3"/>
            </a:pPr>
            <a:endParaRPr lang="en-US" sz="3200" dirty="0"/>
          </a:p>
          <a:p>
            <a:pPr marL="1200150" lvl="1" indent="-742950">
              <a:lnSpc>
                <a:spcPct val="90000"/>
              </a:lnSpc>
              <a:buFont typeface="+mj-lt"/>
              <a:buAutoNum type="arabicPeriod"/>
            </a:pPr>
            <a:endParaRPr lang="en-US" sz="3600" dirty="0"/>
          </a:p>
        </p:txBody>
      </p:sp>
      <p:sp>
        <p:nvSpPr>
          <p:cNvPr id="6" name="Slide Number Placeholder 9">
            <a:extLst>
              <a:ext uri="{FF2B5EF4-FFF2-40B4-BE49-F238E27FC236}">
                <a16:creationId xmlns:a16="http://schemas.microsoft.com/office/drawing/2014/main" id="{F27AA8E4-B241-4E2A-A580-915AFBD49AD8}"/>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22</a:t>
            </a:fld>
            <a:endParaRPr lang="en-US" dirty="0"/>
          </a:p>
        </p:txBody>
      </p:sp>
    </p:spTree>
    <p:extLst>
      <p:ext uri="{BB962C8B-B14F-4D97-AF65-F5344CB8AC3E}">
        <p14:creationId xmlns:p14="http://schemas.microsoft.com/office/powerpoint/2010/main" val="216210354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(5)</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Liquidation.</a:t>
            </a:r>
          </a:p>
          <a:p>
            <a:pPr lvl="1"/>
            <a:r>
              <a:rPr lang="en-US" dirty="0"/>
              <a:t>The sale of the assets of a business or an individual for cash and the distribution of the cash received to creditors, with the balance going to the owner(s).</a:t>
            </a:r>
          </a:p>
          <a:p>
            <a:endParaRPr lang="en-US" sz="4400" dirty="0"/>
          </a:p>
        </p:txBody>
      </p:sp>
      <p:sp>
        <p:nvSpPr>
          <p:cNvPr id="4" name="Slide Number Placeholder 9">
            <a:extLst>
              <a:ext uri="{FF2B5EF4-FFF2-40B4-BE49-F238E27FC236}">
                <a16:creationId xmlns:a16="http://schemas.microsoft.com/office/drawing/2014/main" id="{CCE59EA0-A042-4C0D-9E99-19D1B4A1C3A0}"/>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a:t>
            </a:r>
            <a:br>
              <a:rPr lang="en-US" dirty="0"/>
            </a:br>
            <a:r>
              <a:rPr lang="en-US" dirty="0"/>
              <a:t>a Corporation</a:t>
            </a:r>
            <a:r>
              <a:rPr lang="en-US" sz="4000" b="1" dirty="0">
                <a:solidFill>
                  <a:prstClr val="white"/>
                </a:solidFill>
                <a:latin typeface="Calibri"/>
              </a:rPr>
              <a:t> (6)</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Liquidation or Winding Up.</a:t>
            </a:r>
          </a:p>
          <a:p>
            <a:pPr lvl="1"/>
            <a:r>
              <a:rPr lang="en-US" u="sng" dirty="0"/>
              <a:t>Receiver</a:t>
            </a:r>
            <a:r>
              <a:rPr lang="en-US" dirty="0"/>
              <a:t> is appointed when creditors force a liquidation of the corporate assets.</a:t>
            </a:r>
          </a:p>
        </p:txBody>
      </p:sp>
      <p:sp>
        <p:nvSpPr>
          <p:cNvPr id="4" name="Slide Number Placeholder 9">
            <a:extLst>
              <a:ext uri="{FF2B5EF4-FFF2-40B4-BE49-F238E27FC236}">
                <a16:creationId xmlns:a16="http://schemas.microsoft.com/office/drawing/2014/main" id="{3565E5EB-925C-41CC-9CBB-D51D976CC70A}"/>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Mergers, Consolidations,</a:t>
            </a:r>
            <a:br>
              <a:rPr lang="en-US" dirty="0"/>
            </a:br>
            <a:r>
              <a:rPr lang="en-US" dirty="0"/>
              <a:t>and Share Exchanges </a:t>
            </a:r>
            <a:r>
              <a:rPr lang="en-US" sz="4000" b="1" dirty="0">
                <a:latin typeface="+mj-lt"/>
              </a:rPr>
              <a:t>(1)</a:t>
            </a:r>
            <a:endParaRPr lang="en-US" dirty="0">
              <a:latin typeface="+mj-lt"/>
            </a:endParaRPr>
          </a:p>
        </p:txBody>
      </p:sp>
      <p:sp>
        <p:nvSpPr>
          <p:cNvPr id="3" name="Content Placeholder 2"/>
          <p:cNvSpPr>
            <a:spLocks noGrp="1"/>
          </p:cNvSpPr>
          <p:nvPr>
            <p:ph idx="1"/>
          </p:nvPr>
        </p:nvSpPr>
        <p:spPr>
          <a:xfrm>
            <a:off x="457200" y="1755230"/>
            <a:ext cx="4343400" cy="4645570"/>
          </a:xfrm>
        </p:spPr>
        <p:txBody>
          <a:bodyPr>
            <a:normAutofit/>
          </a:bodyPr>
          <a:lstStyle/>
          <a:p>
            <a:pPr marL="0" indent="3175">
              <a:buNone/>
            </a:pPr>
            <a:r>
              <a:rPr lang="en-US" sz="4000" dirty="0"/>
              <a:t>A </a:t>
            </a:r>
            <a:r>
              <a:rPr lang="en-US" sz="4000" u="sng" dirty="0"/>
              <a:t>merger</a:t>
            </a:r>
            <a:r>
              <a:rPr lang="en-US" sz="4000" dirty="0"/>
              <a:t> involves the legal combination of two or more corporations, so that only one survives.</a:t>
            </a:r>
          </a:p>
        </p:txBody>
      </p:sp>
      <p:pic>
        <p:nvPicPr>
          <p:cNvPr id="6" name="Picture 5" descr="This diagram illustrates a merger. Rectangle A is in the top left corner. Rectangle B is underneath Rectangle A. An arrow from Rectangle A points directly across to another Rectangle A. A line connects Rectangle B to the arrow that connects Rectangles A. " title="Merger">
            <a:extLst>
              <a:ext uri="{FF2B5EF4-FFF2-40B4-BE49-F238E27FC236}">
                <a16:creationId xmlns:a16="http://schemas.microsoft.com/office/drawing/2014/main" id="{A3F86E0E-CBDA-443D-B5EC-DD25CE2F7280}"/>
              </a:ext>
            </a:extLst>
          </p:cNvPr>
          <p:cNvPicPr>
            <a:picLocks noChangeAspect="1"/>
          </p:cNvPicPr>
          <p:nvPr/>
        </p:nvPicPr>
        <p:blipFill>
          <a:blip r:embed="rId3"/>
          <a:stretch>
            <a:fillRect/>
          </a:stretch>
        </p:blipFill>
        <p:spPr>
          <a:xfrm>
            <a:off x="4953000" y="2133600"/>
            <a:ext cx="3810000" cy="3378398"/>
          </a:xfrm>
          <a:prstGeom prst="rect">
            <a:avLst/>
          </a:prstGeom>
        </p:spPr>
      </p:pic>
      <p:sp>
        <p:nvSpPr>
          <p:cNvPr id="7" name="Slide Number Placeholder 9">
            <a:extLst>
              <a:ext uri="{FF2B5EF4-FFF2-40B4-BE49-F238E27FC236}">
                <a16:creationId xmlns:a16="http://schemas.microsoft.com/office/drawing/2014/main" id="{5E1BD6DE-22CE-4118-AF94-2819BA74C40E}"/>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Mergers, Consolidations,</a:t>
            </a:r>
            <a:br>
              <a:rPr lang="en-US" dirty="0"/>
            </a:br>
            <a:r>
              <a:rPr lang="en-US" dirty="0"/>
              <a:t>and Share Exchanges </a:t>
            </a:r>
            <a:r>
              <a:rPr lang="en-US" sz="4000" b="1" dirty="0">
                <a:latin typeface="+mj-lt"/>
              </a:rPr>
              <a:t>(2)</a:t>
            </a:r>
            <a:endParaRPr lang="en-US" b="1" dirty="0">
              <a:latin typeface="+mj-lt"/>
            </a:endParaRPr>
          </a:p>
        </p:txBody>
      </p:sp>
      <p:sp>
        <p:nvSpPr>
          <p:cNvPr id="3" name="Content Placeholder 2"/>
          <p:cNvSpPr>
            <a:spLocks noGrp="1"/>
          </p:cNvSpPr>
          <p:nvPr>
            <p:ph idx="1"/>
          </p:nvPr>
        </p:nvSpPr>
        <p:spPr>
          <a:xfrm>
            <a:off x="457200" y="1755230"/>
            <a:ext cx="4495800" cy="5102770"/>
          </a:xfrm>
        </p:spPr>
        <p:txBody>
          <a:bodyPr>
            <a:normAutofit/>
          </a:bodyPr>
          <a:lstStyle/>
          <a:p>
            <a:pPr marL="0" indent="3175">
              <a:buNone/>
            </a:pPr>
            <a:r>
              <a:rPr lang="en-US" sz="4000" dirty="0"/>
              <a:t>In a </a:t>
            </a:r>
            <a:r>
              <a:rPr lang="en-US" sz="4000" u="sng" dirty="0"/>
              <a:t>consolidation</a:t>
            </a:r>
            <a:r>
              <a:rPr lang="en-US" sz="4000" dirty="0"/>
              <a:t>, two or more corporations combine so that each corporation ceases to exist, and a new one emerges.</a:t>
            </a:r>
          </a:p>
        </p:txBody>
      </p:sp>
      <p:pic>
        <p:nvPicPr>
          <p:cNvPr id="6" name="Picture 5" descr="This diagram illustrates a consolidation. Rectangle A is in the top left corner. Rectangle B is underneath Rectangle A. A line from Rectangle A meets up with a line from Rectangle B, joining as one arrow pointing to Rectangle C. " title="Consolidation">
            <a:extLst>
              <a:ext uri="{FF2B5EF4-FFF2-40B4-BE49-F238E27FC236}">
                <a16:creationId xmlns:a16="http://schemas.microsoft.com/office/drawing/2014/main" id="{CB00E216-90D3-439D-91F1-28CD42A55A31}"/>
              </a:ext>
            </a:extLst>
          </p:cNvPr>
          <p:cNvPicPr>
            <a:picLocks noChangeAspect="1"/>
          </p:cNvPicPr>
          <p:nvPr/>
        </p:nvPicPr>
        <p:blipFill>
          <a:blip r:embed="rId3"/>
          <a:stretch>
            <a:fillRect/>
          </a:stretch>
        </p:blipFill>
        <p:spPr>
          <a:xfrm>
            <a:off x="4924425" y="2209800"/>
            <a:ext cx="3914775" cy="3481460"/>
          </a:xfrm>
          <a:prstGeom prst="rect">
            <a:avLst/>
          </a:prstGeom>
        </p:spPr>
      </p:pic>
      <p:sp>
        <p:nvSpPr>
          <p:cNvPr id="5" name="Slide Number Placeholder 9">
            <a:extLst>
              <a:ext uri="{FF2B5EF4-FFF2-40B4-BE49-F238E27FC236}">
                <a16:creationId xmlns:a16="http://schemas.microsoft.com/office/drawing/2014/main" id="{5E93A657-CBA3-44F0-BD47-5451FB8C43D6}"/>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Mergers, Consolidations,</a:t>
            </a:r>
            <a:br>
              <a:rPr lang="en-US" dirty="0"/>
            </a:br>
            <a:r>
              <a:rPr lang="en-US" dirty="0"/>
              <a:t>and Share Exchanges </a:t>
            </a:r>
            <a:r>
              <a:rPr lang="en-US" sz="4000" b="1" dirty="0">
                <a:latin typeface="+mj-lt"/>
              </a:rPr>
              <a:t>(3)</a:t>
            </a:r>
            <a:endParaRPr lang="en-US" b="1" dirty="0">
              <a:latin typeface="+mj-lt"/>
            </a:endParaRPr>
          </a:p>
        </p:txBody>
      </p:sp>
      <p:sp>
        <p:nvSpPr>
          <p:cNvPr id="3" name="Content Placeholder 2"/>
          <p:cNvSpPr>
            <a:spLocks noGrp="1"/>
          </p:cNvSpPr>
          <p:nvPr>
            <p:ph idx="1"/>
          </p:nvPr>
        </p:nvSpPr>
        <p:spPr>
          <a:xfrm>
            <a:off x="457200" y="1755230"/>
            <a:ext cx="8458200" cy="5102770"/>
          </a:xfrm>
        </p:spPr>
        <p:txBody>
          <a:bodyPr>
            <a:normAutofit/>
          </a:bodyPr>
          <a:lstStyle/>
          <a:p>
            <a:pPr marL="0" indent="3175">
              <a:buNone/>
            </a:pPr>
            <a:r>
              <a:rPr lang="en-US" sz="4000" dirty="0"/>
              <a:t>In a </a:t>
            </a:r>
            <a:r>
              <a:rPr lang="en-US" sz="4000" u="sng" dirty="0"/>
              <a:t>share exchange</a:t>
            </a:r>
            <a:r>
              <a:rPr lang="en-US" sz="4000" dirty="0"/>
              <a:t>, some or all of the shares of one corporation are exchanged for some or all of the shares of another corporation.</a:t>
            </a:r>
          </a:p>
        </p:txBody>
      </p:sp>
      <p:sp>
        <p:nvSpPr>
          <p:cNvPr id="4" name="Slide Number Placeholder 9">
            <a:extLst>
              <a:ext uri="{FF2B5EF4-FFF2-40B4-BE49-F238E27FC236}">
                <a16:creationId xmlns:a16="http://schemas.microsoft.com/office/drawing/2014/main" id="{536A6E98-79FE-4FB5-BFDF-81885D12ABEF}"/>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5</a:t>
            </a:fld>
            <a:endParaRPr lang="en-US" dirty="0"/>
          </a:p>
        </p:txBody>
      </p:sp>
    </p:spTree>
    <p:extLst>
      <p:ext uri="{BB962C8B-B14F-4D97-AF65-F5344CB8AC3E}">
        <p14:creationId xmlns:p14="http://schemas.microsoft.com/office/powerpoint/2010/main" val="344227053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 dirty="0">
                <a:solidFill>
                  <a:srgbClr val="8A7045"/>
                </a:solidFill>
              </a:rPr>
              <a:t>                        LO1 </a:t>
            </a:r>
            <a:r>
              <a:rPr lang="en-US" dirty="0"/>
              <a:t>Procedures for a Corporate Combination</a:t>
            </a:r>
            <a:endParaRPr lang="en-US" b="1" dirty="0">
              <a:latin typeface="+mj-lt"/>
            </a:endParaRPr>
          </a:p>
        </p:txBody>
      </p:sp>
      <p:sp>
        <p:nvSpPr>
          <p:cNvPr id="4" name="AutoShape 6">
            <a:extLst>
              <a:ext uri="{FF2B5EF4-FFF2-40B4-BE49-F238E27FC236}">
                <a16:creationId xmlns:a16="http://schemas.microsoft.com/office/drawing/2014/main" id="{87B6F3D2-09E9-4854-AF10-07304C278184}"/>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3" name="Content Placeholder 2"/>
          <p:cNvSpPr>
            <a:spLocks noGrp="1"/>
          </p:cNvSpPr>
          <p:nvPr>
            <p:ph idx="1"/>
          </p:nvPr>
        </p:nvSpPr>
        <p:spPr>
          <a:xfrm>
            <a:off x="457200" y="1755230"/>
            <a:ext cx="8382000" cy="5102770"/>
          </a:xfrm>
        </p:spPr>
        <p:txBody>
          <a:bodyPr>
            <a:noAutofit/>
          </a:bodyPr>
          <a:lstStyle/>
          <a:p>
            <a:r>
              <a:rPr lang="en-US" sz="4200" dirty="0"/>
              <a:t>Board of directors and all shareholders must approve the plan.</a:t>
            </a:r>
          </a:p>
          <a:p>
            <a:r>
              <a:rPr lang="en-US" sz="4200" dirty="0"/>
              <a:t>The plan is filed with the secretary of state.</a:t>
            </a:r>
          </a:p>
          <a:p>
            <a:r>
              <a:rPr lang="en-US" sz="4200" dirty="0"/>
              <a:t>State issues a certificate of merger, consolidation or share exchange.</a:t>
            </a:r>
          </a:p>
        </p:txBody>
      </p:sp>
      <p:sp>
        <p:nvSpPr>
          <p:cNvPr id="5" name="Slide Number Placeholder 9">
            <a:extLst>
              <a:ext uri="{FF2B5EF4-FFF2-40B4-BE49-F238E27FC236}">
                <a16:creationId xmlns:a16="http://schemas.microsoft.com/office/drawing/2014/main" id="{87201543-CC42-46FA-9354-86032E9FAC87}"/>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Short-Form Mergers </a:t>
            </a:r>
            <a:r>
              <a:rPr lang="en-US" sz="4000" b="1" dirty="0">
                <a:latin typeface="+mj-lt"/>
              </a:rPr>
              <a:t>(1)</a:t>
            </a:r>
            <a:endParaRPr lang="en-US" b="1" dirty="0">
              <a:latin typeface="+mj-lt"/>
            </a:endParaRPr>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A merger between a subsidiary corporation and a parent corporation that owns at least 90 percent of the outstanding shares of each class of stock issued by the subsidiary corporation.</a:t>
            </a:r>
          </a:p>
        </p:txBody>
      </p:sp>
      <p:sp>
        <p:nvSpPr>
          <p:cNvPr id="4" name="Slide Number Placeholder 9">
            <a:extLst>
              <a:ext uri="{FF2B5EF4-FFF2-40B4-BE49-F238E27FC236}">
                <a16:creationId xmlns:a16="http://schemas.microsoft.com/office/drawing/2014/main" id="{DBBCF832-6BE0-4C26-B8FA-8E96186D07F8}"/>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Short-Form Mergers </a:t>
            </a:r>
            <a:r>
              <a:rPr lang="en-US" sz="4000" b="1" dirty="0">
                <a:solidFill>
                  <a:prstClr val="white"/>
                </a:solidFill>
                <a:latin typeface="Calibri"/>
              </a:rPr>
              <a:t>(2)</a:t>
            </a:r>
            <a:endParaRPr lang="en-US" dirty="0"/>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Short-form mergers can be accomplished without the approval of the shareholders of either corporation.</a:t>
            </a:r>
          </a:p>
        </p:txBody>
      </p:sp>
      <p:sp>
        <p:nvSpPr>
          <p:cNvPr id="4" name="Slide Number Placeholder 9">
            <a:extLst>
              <a:ext uri="{FF2B5EF4-FFF2-40B4-BE49-F238E27FC236}">
                <a16:creationId xmlns:a16="http://schemas.microsoft.com/office/drawing/2014/main" id="{D112D15F-4896-4644-968C-A3B70CD301FD}"/>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Appraisal Rights</a:t>
            </a:r>
          </a:p>
        </p:txBody>
      </p:sp>
      <p:sp>
        <p:nvSpPr>
          <p:cNvPr id="3" name="Content Placeholder 2"/>
          <p:cNvSpPr>
            <a:spLocks noGrp="1"/>
          </p:cNvSpPr>
          <p:nvPr>
            <p:ph idx="1"/>
          </p:nvPr>
        </p:nvSpPr>
        <p:spPr>
          <a:xfrm>
            <a:off x="457200" y="1755230"/>
            <a:ext cx="8382000" cy="5102770"/>
          </a:xfrm>
        </p:spPr>
        <p:txBody>
          <a:bodyPr>
            <a:noAutofit/>
          </a:bodyPr>
          <a:lstStyle/>
          <a:p>
            <a:r>
              <a:rPr lang="en-US" sz="4400" dirty="0"/>
              <a:t>A dissenting shareholder’s right, if he objects to an extraordinary transaction of the corporation, to have his shares appraised and to be paid the fair market value of his shares by the corporation.</a:t>
            </a:r>
          </a:p>
        </p:txBody>
      </p:sp>
      <p:sp>
        <p:nvSpPr>
          <p:cNvPr id="4" name="Slide Number Placeholder 9">
            <a:extLst>
              <a:ext uri="{FF2B5EF4-FFF2-40B4-BE49-F238E27FC236}">
                <a16:creationId xmlns:a16="http://schemas.microsoft.com/office/drawing/2014/main" id="{0F0F8AB0-A630-4565-AEA8-E9DE3F807C7B}"/>
              </a:ext>
            </a:extLst>
          </p:cNvPr>
          <p:cNvSpPr>
            <a:spLocks noGrp="1"/>
          </p:cNvSpPr>
          <p:nvPr>
            <p:ph type="sldNum" sz="quarter" idx="12"/>
          </p:nvPr>
        </p:nvSpPr>
        <p:spPr>
          <a:xfrm>
            <a:off x="6771568" y="6553200"/>
            <a:ext cx="2133600" cy="263856"/>
          </a:xfrm>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7268</TotalTime>
  <Words>824</Words>
  <Application>Microsoft Office PowerPoint</Application>
  <PresentationFormat>On-screen Show (4:3)</PresentationFormat>
  <Paragraphs>145</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Impact</vt:lpstr>
      <vt:lpstr>Wingdings</vt:lpstr>
      <vt:lpstr>Office Theme</vt:lpstr>
      <vt:lpstr>Business Law Text &amp; Exercises Ninth Edition Roger LeRoy Miller William Eric Hollowell</vt:lpstr>
      <vt:lpstr>Learning Outcomes</vt:lpstr>
      <vt:lpstr>Mergers, Consolidations, and Share Exchanges (1)</vt:lpstr>
      <vt:lpstr>Mergers, Consolidations, and Share Exchanges (2)</vt:lpstr>
      <vt:lpstr>Mergers, Consolidations, and Share Exchanges (3)</vt:lpstr>
      <vt:lpstr>                        LO1 Procedures for a Corporate Combination</vt:lpstr>
      <vt:lpstr>Short-Form Mergers (1)</vt:lpstr>
      <vt:lpstr>Short-Form Mergers (2)</vt:lpstr>
      <vt:lpstr>Appraisal Rights</vt:lpstr>
      <vt:lpstr>Purchase of Assets (1)</vt:lpstr>
      <vt:lpstr>Purchase of Assets (2)</vt:lpstr>
      <vt:lpstr>Purchase of Assets (3)</vt:lpstr>
      <vt:lpstr>Purchase of Assets (4)</vt:lpstr>
      <vt:lpstr>Purchase of Assets (5)</vt:lpstr>
      <vt:lpstr>Purchase of Stock (1)</vt:lpstr>
      <vt:lpstr>Purchase of Stock (2)</vt:lpstr>
      <vt:lpstr>Purchase of Stock (3)</vt:lpstr>
      <vt:lpstr>Purchase of Stock (4)</vt:lpstr>
      <vt:lpstr>Termination of  a Corporation (1)</vt:lpstr>
      <vt:lpstr>Termination of  a Corporation (2)</vt:lpstr>
      <vt:lpstr>Termination of  a Corporation (3)</vt:lpstr>
      <vt:lpstr>Termination of  a Corporation (4)</vt:lpstr>
      <vt:lpstr>Termination of  a Corporation (5)</vt:lpstr>
      <vt:lpstr>Termination of  a Corporation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514</cp:revision>
  <dcterms:created xsi:type="dcterms:W3CDTF">2012-07-24T19:26:18Z</dcterms:created>
  <dcterms:modified xsi:type="dcterms:W3CDTF">2017-11-17T21:22:56Z</dcterms:modified>
</cp:coreProperties>
</file>