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34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8/9/2017</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8/9/2017</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8/9/2017</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lackboard.sdsu.edu/webapps/blackboard/content/listContent.jsp?course_id=_14583_1&amp;content_id=_300904_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Rhetoric</a:t>
            </a:r>
          </a:p>
        </p:txBody>
      </p:sp>
      <p:sp>
        <p:nvSpPr>
          <p:cNvPr id="3" name="Subtitle 2"/>
          <p:cNvSpPr>
            <a:spLocks noGrp="1"/>
          </p:cNvSpPr>
          <p:nvPr>
            <p:ph type="subTitle" idx="1"/>
          </p:nvPr>
        </p:nvSpPr>
        <p:spPr/>
        <p:txBody>
          <a:bodyPr/>
          <a:lstStyle/>
          <a:p>
            <a:r>
              <a:rPr lang="en-US" dirty="0"/>
              <a:t>What do we mean by it?</a:t>
            </a:r>
          </a:p>
        </p:txBody>
      </p:sp>
    </p:spTree>
    <p:extLst>
      <p:ext uri="{BB962C8B-B14F-4D97-AF65-F5344CB8AC3E}">
        <p14:creationId xmlns:p14="http://schemas.microsoft.com/office/powerpoint/2010/main" val="580528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a:t>
            </a:r>
          </a:p>
        </p:txBody>
      </p:sp>
      <p:sp>
        <p:nvSpPr>
          <p:cNvPr id="3" name="Content Placeholder 2"/>
          <p:cNvSpPr>
            <a:spLocks noGrp="1"/>
          </p:cNvSpPr>
          <p:nvPr>
            <p:ph idx="1"/>
          </p:nvPr>
        </p:nvSpPr>
        <p:spPr/>
        <p:txBody>
          <a:bodyPr/>
          <a:lstStyle/>
          <a:p>
            <a:r>
              <a:rPr lang="en-US" b="1" dirty="0"/>
              <a:t>In the broadest sense, an argument is </a:t>
            </a:r>
            <a:r>
              <a:rPr lang="en-US" dirty="0"/>
              <a:t>any piece of written, spoken, or visual language </a:t>
            </a:r>
            <a:r>
              <a:rPr lang="en-US" b="1" dirty="0"/>
              <a:t>designed to persuade an audience or bring about a change</a:t>
            </a:r>
            <a:r>
              <a:rPr lang="en-US" dirty="0"/>
              <a:t> in ideas/attitudes.  Less broadly, in academic writing the argument often refers to the main point, assertion or conclusion advanced by an author, along with the evidence and reasoning by which this is established. Arguments are concerned with contested issues where some degree of uncertainty exists (we don’t argue about what is self-evident or agreed upon). </a:t>
            </a:r>
          </a:p>
        </p:txBody>
      </p:sp>
    </p:spTree>
    <p:extLst>
      <p:ext uri="{BB962C8B-B14F-4D97-AF65-F5344CB8AC3E}">
        <p14:creationId xmlns:p14="http://schemas.microsoft.com/office/powerpoint/2010/main" val="3767752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Claims:</a:t>
            </a:r>
          </a:p>
        </p:txBody>
      </p:sp>
      <p:sp>
        <p:nvSpPr>
          <p:cNvPr id="3" name="Content Placeholder 2"/>
          <p:cNvSpPr>
            <a:spLocks noGrp="1"/>
          </p:cNvSpPr>
          <p:nvPr>
            <p:ph idx="1"/>
          </p:nvPr>
        </p:nvSpPr>
        <p:spPr/>
        <p:txBody>
          <a:bodyPr>
            <a:normAutofit fontScale="92500"/>
          </a:bodyPr>
          <a:lstStyle/>
          <a:p>
            <a:r>
              <a:rPr lang="en-US" dirty="0"/>
              <a:t>To make a claim is to assert that something is the case, and to provide evidence for this. Arguments may consist of numerous claims and sometimes also sub-claims. </a:t>
            </a:r>
          </a:p>
          <a:p>
            <a:r>
              <a:rPr lang="en-US" dirty="0"/>
              <a:t>Claims in academic writing often consist of an assertion, the staking out of a position, the solution to a problem, or the resolution of some shortcoming, weakness or gap in existing research. Often comes with </a:t>
            </a:r>
            <a:r>
              <a:rPr lang="en-US" b="1" dirty="0"/>
              <a:t>self-identification</a:t>
            </a:r>
            <a:r>
              <a:rPr lang="en-US" dirty="0"/>
              <a:t> (“my point here is that…”) </a:t>
            </a:r>
            <a:r>
              <a:rPr lang="en-US" b="1" dirty="0"/>
              <a:t>emphasis</a:t>
            </a:r>
            <a:r>
              <a:rPr lang="en-US" dirty="0"/>
              <a:t> (“It must be stressed that…”) </a:t>
            </a:r>
            <a:r>
              <a:rPr lang="en-US" b="1" dirty="0"/>
              <a:t>approval</a:t>
            </a:r>
            <a:r>
              <a:rPr lang="en-US" dirty="0"/>
              <a:t> (“Olson makes some important and long overdue amendments to work on …”) or a </a:t>
            </a:r>
            <a:r>
              <a:rPr lang="en-US" b="1" dirty="0"/>
              <a:t>problem/solution framework</a:t>
            </a:r>
            <a:r>
              <a:rPr lang="en-US" dirty="0"/>
              <a:t>. </a:t>
            </a:r>
          </a:p>
        </p:txBody>
      </p:sp>
    </p:spTree>
    <p:extLst>
      <p:ext uri="{BB962C8B-B14F-4D97-AF65-F5344CB8AC3E}">
        <p14:creationId xmlns:p14="http://schemas.microsoft.com/office/powerpoint/2010/main" val="2220152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a:t>
            </a:r>
          </a:p>
        </p:txBody>
      </p:sp>
      <p:sp>
        <p:nvSpPr>
          <p:cNvPr id="3" name="Content Placeholder 2"/>
          <p:cNvSpPr>
            <a:spLocks noGrp="1"/>
          </p:cNvSpPr>
          <p:nvPr>
            <p:ph idx="1"/>
          </p:nvPr>
        </p:nvSpPr>
        <p:spPr/>
        <p:txBody>
          <a:bodyPr>
            <a:normAutofit lnSpcReduction="10000"/>
          </a:bodyPr>
          <a:lstStyle/>
          <a:p>
            <a:r>
              <a:rPr lang="en-US" dirty="0"/>
              <a:t>The component of the argument used as </a:t>
            </a:r>
            <a:r>
              <a:rPr lang="en-US" b="1" dirty="0"/>
              <a:t>support</a:t>
            </a:r>
            <a:r>
              <a:rPr lang="en-US" dirty="0"/>
              <a:t> for the claims made. Evidence is the support, reasons, data/information used to help persuade/prove an argument.  To find evidence in a text, ask what the author has to go on. What is there to support this claim?  Is the evidence credible? Some </a:t>
            </a:r>
            <a:r>
              <a:rPr lang="en-US" b="1" dirty="0"/>
              <a:t>types of evidence</a:t>
            </a:r>
            <a:r>
              <a:rPr lang="en-US" dirty="0"/>
              <a:t>: facts, historical examples/comparisons, examples, analogies, illustrations, interviews, statistics (source &amp; date are important), expert testimony, authorities, anecdotes, witnesses, personal experiences, reasoning, etc. </a:t>
            </a:r>
          </a:p>
        </p:txBody>
      </p:sp>
    </p:spTree>
    <p:extLst>
      <p:ext uri="{BB962C8B-B14F-4D97-AF65-F5344CB8AC3E}">
        <p14:creationId xmlns:p14="http://schemas.microsoft.com/office/powerpoint/2010/main" val="3685782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a:t>
            </a:r>
          </a:p>
        </p:txBody>
      </p:sp>
      <p:sp>
        <p:nvSpPr>
          <p:cNvPr id="3" name="Content Placeholder 2"/>
          <p:cNvSpPr>
            <a:spLocks noGrp="1"/>
          </p:cNvSpPr>
          <p:nvPr>
            <p:ph idx="1"/>
          </p:nvPr>
        </p:nvSpPr>
        <p:spPr/>
        <p:txBody>
          <a:bodyPr>
            <a:normAutofit fontScale="92500" lnSpcReduction="10000"/>
          </a:bodyPr>
          <a:lstStyle/>
          <a:p>
            <a:r>
              <a:rPr lang="en-US" b="1" dirty="0">
                <a:hlinkClick r:id="rId2"/>
              </a:rPr>
              <a:t>Rhetorical Strategy</a:t>
            </a:r>
            <a:r>
              <a:rPr lang="en-US" dirty="0"/>
              <a:t>: a particular way in which authors craft language—both consciously and subconsciously—so as to have an effect on readers. Strategies are means of persuasion, ways of gaining a readers’ attention, interest, or agreement.  Strategies can be identified in the way an author organizes her text, selects evidence, addresses the reader, frames an issue, presents a definition, constructs a persona or establishes credibility, appeals to authority, deals with opposing views, uses “meta-discourse,” makes particular use of style and tone, draws on particular tropes and images, as well as many of the other textual choices that can be identified. </a:t>
            </a:r>
          </a:p>
        </p:txBody>
      </p:sp>
    </p:spTree>
    <p:extLst>
      <p:ext uri="{BB962C8B-B14F-4D97-AF65-F5344CB8AC3E}">
        <p14:creationId xmlns:p14="http://schemas.microsoft.com/office/powerpoint/2010/main" val="4203838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Rebuttals </a:t>
            </a:r>
          </a:p>
        </p:txBody>
      </p:sp>
      <p:sp>
        <p:nvSpPr>
          <p:cNvPr id="3" name="Content Placeholder 2"/>
          <p:cNvSpPr>
            <a:spLocks noGrp="1"/>
          </p:cNvSpPr>
          <p:nvPr>
            <p:ph idx="1"/>
          </p:nvPr>
        </p:nvSpPr>
        <p:spPr/>
        <p:txBody>
          <a:bodyPr>
            <a:normAutofit fontScale="92500" lnSpcReduction="10000"/>
          </a:bodyPr>
          <a:lstStyle/>
          <a:p>
            <a:r>
              <a:rPr lang="en-US" dirty="0"/>
              <a:t>Writers often try to anticipate objections to their arguments – they understand that their audience, and other authors, may not agree with them. They may thus address counterarguments and objections, and provide rebuttals to these objections/counterarguments. This is often a clever rhetorical strategy. Introducing the reader to positions opposed to your own, and showing you can deal with them can work to 'inoculate' the reader against counterarguments. It demonstrates that the author is aware of opposing views, and is not trying to 'sweep them under the table'. It is also likely to make the writer's argument seem 'balanced' or 'fair' to readers, and as a consequence be more persuasive. </a:t>
            </a:r>
          </a:p>
        </p:txBody>
      </p:sp>
    </p:spTree>
    <p:extLst>
      <p:ext uri="{BB962C8B-B14F-4D97-AF65-F5344CB8AC3E}">
        <p14:creationId xmlns:p14="http://schemas.microsoft.com/office/powerpoint/2010/main" val="210426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experts say…</a:t>
            </a:r>
          </a:p>
        </p:txBody>
      </p:sp>
      <p:sp>
        <p:nvSpPr>
          <p:cNvPr id="3" name="Content Placeholder 2"/>
          <p:cNvSpPr>
            <a:spLocks noGrp="1"/>
          </p:cNvSpPr>
          <p:nvPr>
            <p:ph idx="1"/>
          </p:nvPr>
        </p:nvSpPr>
        <p:spPr/>
        <p:txBody>
          <a:bodyPr>
            <a:normAutofit lnSpcReduction="10000"/>
          </a:bodyPr>
          <a:lstStyle/>
          <a:p>
            <a:r>
              <a:rPr lang="en-US" b="1" dirty="0"/>
              <a:t>Aristotle:</a:t>
            </a:r>
            <a:r>
              <a:rPr lang="en-US" dirty="0"/>
              <a:t> “Let rhetoric be defined as the faculty of observing in any case all of the available means of persuasion.” </a:t>
            </a:r>
          </a:p>
          <a:p>
            <a:r>
              <a:rPr lang="en-US" b="1" dirty="0" err="1"/>
              <a:t>Bizzell</a:t>
            </a:r>
            <a:r>
              <a:rPr lang="en-US" b="1" dirty="0"/>
              <a:t> &amp; Herzberg</a:t>
            </a:r>
            <a:r>
              <a:rPr lang="en-US" dirty="0"/>
              <a:t>: “Rhetoric has a number of overlapping meanings…the use of language, written or spoken, to inform or persuade; the study of the persuasive effects of language; the study of the relation between language and knowledge; the classification and use of tropes and figures…Nor does this list exhaust the definitions that might be given. Rhetoric is a complex discipline with a long history.”</a:t>
            </a:r>
          </a:p>
          <a:p>
            <a:endParaRPr lang="en-US" dirty="0"/>
          </a:p>
        </p:txBody>
      </p:sp>
    </p:spTree>
    <p:extLst>
      <p:ext uri="{BB962C8B-B14F-4D97-AF65-F5344CB8AC3E}">
        <p14:creationId xmlns:p14="http://schemas.microsoft.com/office/powerpoint/2010/main" val="3364149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More…</a:t>
            </a:r>
          </a:p>
        </p:txBody>
      </p:sp>
      <p:sp>
        <p:nvSpPr>
          <p:cNvPr id="3" name="Content Placeholder 2"/>
          <p:cNvSpPr>
            <a:spLocks noGrp="1"/>
          </p:cNvSpPr>
          <p:nvPr>
            <p:ph idx="1"/>
          </p:nvPr>
        </p:nvSpPr>
        <p:spPr/>
        <p:txBody>
          <a:bodyPr>
            <a:normAutofit lnSpcReduction="10000"/>
          </a:bodyPr>
          <a:lstStyle/>
          <a:p>
            <a:r>
              <a:rPr lang="en-US" b="1" dirty="0"/>
              <a:t>Anne Morrow Lindbergh</a:t>
            </a:r>
            <a:r>
              <a:rPr lang="en-US" dirty="0"/>
              <a:t>: “I must write it all out, at any cost. Writing is thinking. It is more than living, for it is being conscious of living.”</a:t>
            </a:r>
          </a:p>
          <a:p>
            <a:r>
              <a:rPr lang="en-US" b="1" dirty="0" err="1"/>
              <a:t>Sizer</a:t>
            </a:r>
            <a:r>
              <a:rPr lang="en-US" dirty="0"/>
              <a:t>: “Writing is the litmus paper of thought…the very center of schooling.”</a:t>
            </a:r>
          </a:p>
          <a:p>
            <a:r>
              <a:rPr lang="en-US" b="1" dirty="0"/>
              <a:t>Stephen Colbert</a:t>
            </a:r>
            <a:r>
              <a:rPr lang="en-US" dirty="0"/>
              <a:t>: “My rhetoric teacher, Professor Crawley, ordered my mind. </a:t>
            </a:r>
            <a:br>
              <a:rPr lang="en-US" dirty="0"/>
            </a:br>
            <a:r>
              <a:rPr lang="en-US" dirty="0"/>
              <a:t>Simplicity of language, supporting ideas, synthesizing an effective conclusion—that’s what I learned from him.”</a:t>
            </a:r>
          </a:p>
          <a:p>
            <a:endParaRPr lang="en-US" dirty="0"/>
          </a:p>
        </p:txBody>
      </p:sp>
    </p:spTree>
    <p:extLst>
      <p:ext uri="{BB962C8B-B14F-4D97-AF65-F5344CB8AC3E}">
        <p14:creationId xmlns:p14="http://schemas.microsoft.com/office/powerpoint/2010/main" val="314070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Content Placeholder 2"/>
          <p:cNvSpPr>
            <a:spLocks noGrp="1"/>
          </p:cNvSpPr>
          <p:nvPr>
            <p:ph idx="1"/>
          </p:nvPr>
        </p:nvSpPr>
        <p:spPr/>
        <p:txBody>
          <a:bodyPr/>
          <a:lstStyle/>
          <a:p>
            <a:pPr lvl="1"/>
            <a:r>
              <a:rPr lang="en-US" sz="2400" dirty="0"/>
              <a:t>The term rhetoric refers to the study, uses, and effects of written, spoken, and visual language </a:t>
            </a:r>
            <a:r>
              <a:rPr lang="en-US" sz="1600" dirty="0"/>
              <a:t>(DRWS)</a:t>
            </a:r>
            <a:endParaRPr lang="en-US" sz="2800" dirty="0"/>
          </a:p>
          <a:p>
            <a:pPr lvl="1"/>
            <a:r>
              <a:rPr lang="en-US" sz="2400" dirty="0"/>
              <a:t>the study of/ability to use language effectively</a:t>
            </a:r>
            <a:endParaRPr lang="en-US" sz="2800" dirty="0"/>
          </a:p>
          <a:p>
            <a:pPr lvl="1"/>
            <a:r>
              <a:rPr lang="en-US" sz="2400" dirty="0"/>
              <a:t>Aristotle: “the faculty of observing in any case all of the available means of persuasion”</a:t>
            </a:r>
            <a:endParaRPr lang="en-US" sz="2800" dirty="0"/>
          </a:p>
          <a:p>
            <a:pPr marL="0" indent="0">
              <a:buNone/>
            </a:pPr>
            <a:endParaRPr lang="en-US" dirty="0"/>
          </a:p>
        </p:txBody>
      </p:sp>
    </p:spTree>
    <p:extLst>
      <p:ext uri="{BB962C8B-B14F-4D97-AF65-F5344CB8AC3E}">
        <p14:creationId xmlns:p14="http://schemas.microsoft.com/office/powerpoint/2010/main" val="87823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Analysis </a:t>
            </a:r>
          </a:p>
        </p:txBody>
      </p:sp>
      <p:sp>
        <p:nvSpPr>
          <p:cNvPr id="3" name="Content Placeholder 2"/>
          <p:cNvSpPr>
            <a:spLocks noGrp="1"/>
          </p:cNvSpPr>
          <p:nvPr>
            <p:ph idx="1"/>
          </p:nvPr>
        </p:nvSpPr>
        <p:spPr/>
        <p:txBody>
          <a:bodyPr>
            <a:normAutofit/>
          </a:bodyPr>
          <a:lstStyle/>
          <a:p>
            <a:r>
              <a:rPr lang="en-US" dirty="0"/>
              <a:t>Rhetorical analysis looks </a:t>
            </a:r>
            <a:r>
              <a:rPr lang="en-US" b="1" dirty="0"/>
              <a:t>not only at what a text </a:t>
            </a:r>
            <a:r>
              <a:rPr lang="en-US" b="1" i="1" dirty="0"/>
              <a:t>says</a:t>
            </a:r>
            <a:r>
              <a:rPr lang="en-US" b="1" dirty="0"/>
              <a:t>, but at what it </a:t>
            </a:r>
            <a:r>
              <a:rPr lang="en-US" b="1" i="1" dirty="0"/>
              <a:t>does</a:t>
            </a:r>
            <a:r>
              <a:rPr lang="en-US" dirty="0"/>
              <a:t>. </a:t>
            </a:r>
          </a:p>
          <a:p>
            <a:r>
              <a:rPr lang="en-US" dirty="0"/>
              <a:t>It includes consideration of the claims, devices and strategic “moves” an author makes in hopes of persuading an audience.</a:t>
            </a:r>
          </a:p>
          <a:p>
            <a:r>
              <a:rPr lang="en-US" dirty="0"/>
              <a:t>Performing rhetorical analyses on texts helps us to get a better sense of how, why, and to what extent an argument is effective.  Consider how a text works to convince its audience of the argument at hand.  </a:t>
            </a:r>
          </a:p>
        </p:txBody>
      </p:sp>
    </p:spTree>
    <p:extLst>
      <p:ext uri="{BB962C8B-B14F-4D97-AF65-F5344CB8AC3E}">
        <p14:creationId xmlns:p14="http://schemas.microsoft.com/office/powerpoint/2010/main" val="3222279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Words to Use..</a:t>
            </a:r>
          </a:p>
        </p:txBody>
      </p:sp>
      <p:sp>
        <p:nvSpPr>
          <p:cNvPr id="3" name="Content Placeholder 2"/>
          <p:cNvSpPr>
            <a:spLocks noGrp="1"/>
          </p:cNvSpPr>
          <p:nvPr>
            <p:ph idx="1"/>
          </p:nvPr>
        </p:nvSpPr>
        <p:spPr/>
        <p:txBody>
          <a:bodyPr/>
          <a:lstStyle/>
          <a:p>
            <a:r>
              <a:rPr lang="en-US" dirty="0"/>
              <a:t>Argues, appeals to authority, assumes, challenges, complicates, constructs an analogy, contrasts, presents counterexamples, defines, distinguishes (between), extends, forecasts, frames, implies, parodies, problematizes, qualifies, rebuts, ridicules, stresses, supports, synthesizes, theorizes</a:t>
            </a:r>
          </a:p>
          <a:p>
            <a:endParaRPr lang="en-US" dirty="0"/>
          </a:p>
        </p:txBody>
      </p:sp>
    </p:spTree>
    <p:extLst>
      <p:ext uri="{BB962C8B-B14F-4D97-AF65-F5344CB8AC3E}">
        <p14:creationId xmlns:p14="http://schemas.microsoft.com/office/powerpoint/2010/main" val="3545943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Entry points for analysis: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a:t>writer</a:t>
            </a:r>
            <a:r>
              <a:rPr lang="en-US" dirty="0"/>
              <a:t>- age, experience, gender, locations, political beliefs, education, etc.</a:t>
            </a:r>
          </a:p>
          <a:p>
            <a:pPr lvl="0"/>
            <a:r>
              <a:rPr lang="en-US" b="1" dirty="0"/>
              <a:t>purpose</a:t>
            </a:r>
            <a:r>
              <a:rPr lang="en-US" dirty="0"/>
              <a:t>- to persuade, entertain, inform, educate, call to action, shock, etc.</a:t>
            </a:r>
          </a:p>
          <a:p>
            <a:pPr lvl="0"/>
            <a:r>
              <a:rPr lang="en-US" b="1" dirty="0"/>
              <a:t>audience</a:t>
            </a:r>
            <a:r>
              <a:rPr lang="en-US" dirty="0"/>
              <a:t>- age, experience, gender, locations, political beliefs, education, expectations, etc.</a:t>
            </a:r>
          </a:p>
          <a:p>
            <a:pPr lvl="0"/>
            <a:r>
              <a:rPr lang="en-US" b="1" dirty="0"/>
              <a:t>text/subject</a:t>
            </a:r>
            <a:r>
              <a:rPr lang="en-US" dirty="0"/>
              <a:t>- broad, narrow, depends on situation</a:t>
            </a:r>
          </a:p>
          <a:p>
            <a:pPr lvl="0"/>
            <a:r>
              <a:rPr lang="en-US" b="1" dirty="0"/>
              <a:t>context</a:t>
            </a:r>
            <a:r>
              <a:rPr lang="en-US" dirty="0"/>
              <a:t>- the “situation” generating need; time, location, current events, cultural significance</a:t>
            </a:r>
          </a:p>
          <a:p>
            <a:endParaRPr lang="en-US" dirty="0"/>
          </a:p>
        </p:txBody>
      </p:sp>
    </p:spTree>
    <p:extLst>
      <p:ext uri="{BB962C8B-B14F-4D97-AF65-F5344CB8AC3E}">
        <p14:creationId xmlns:p14="http://schemas.microsoft.com/office/powerpoint/2010/main" val="90376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PACES:</a:t>
            </a:r>
            <a:endParaRPr lang="en-US" dirty="0"/>
          </a:p>
        </p:txBody>
      </p:sp>
      <p:sp>
        <p:nvSpPr>
          <p:cNvPr id="3" name="Content Placeholder 2"/>
          <p:cNvSpPr>
            <a:spLocks noGrp="1"/>
          </p:cNvSpPr>
          <p:nvPr>
            <p:ph idx="1"/>
          </p:nvPr>
        </p:nvSpPr>
        <p:spPr/>
        <p:txBody>
          <a:bodyPr/>
          <a:lstStyle/>
          <a:p>
            <a:r>
              <a:rPr lang="en-US" b="1"/>
              <a:t>Project </a:t>
            </a:r>
            <a:endParaRPr lang="en-US" b="1" dirty="0"/>
          </a:p>
          <a:p>
            <a:r>
              <a:rPr lang="en-US" b="1" dirty="0"/>
              <a:t>Argument</a:t>
            </a:r>
          </a:p>
          <a:p>
            <a:r>
              <a:rPr lang="en-US" b="1" dirty="0"/>
              <a:t>Claims</a:t>
            </a:r>
          </a:p>
          <a:p>
            <a:r>
              <a:rPr lang="en-US" b="1" dirty="0"/>
              <a:t> Evidence</a:t>
            </a:r>
          </a:p>
          <a:p>
            <a:r>
              <a:rPr lang="en-US" b="1" dirty="0"/>
              <a:t>Strategies</a:t>
            </a:r>
            <a:br>
              <a:rPr lang="en-US" b="1" dirty="0"/>
            </a:br>
            <a:endParaRPr lang="en-US" dirty="0"/>
          </a:p>
        </p:txBody>
      </p:sp>
    </p:spTree>
    <p:extLst>
      <p:ext uri="{BB962C8B-B14F-4D97-AF65-F5344CB8AC3E}">
        <p14:creationId xmlns:p14="http://schemas.microsoft.com/office/powerpoint/2010/main" val="178569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a:t>
            </a:r>
          </a:p>
        </p:txBody>
      </p:sp>
      <p:sp>
        <p:nvSpPr>
          <p:cNvPr id="3" name="Content Placeholder 2"/>
          <p:cNvSpPr>
            <a:spLocks noGrp="1"/>
          </p:cNvSpPr>
          <p:nvPr>
            <p:ph idx="1"/>
          </p:nvPr>
        </p:nvSpPr>
        <p:spPr/>
        <p:txBody>
          <a:bodyPr/>
          <a:lstStyle/>
          <a:p>
            <a:r>
              <a:rPr lang="en-US" dirty="0"/>
              <a:t>An author’s project describes the kind of work she sets out to do – her purpose and the method she uses to carry it out. It is </a:t>
            </a:r>
            <a:r>
              <a:rPr lang="en-US" b="1" dirty="0"/>
              <a:t>the overall activity that the writer is engaged in</a:t>
            </a:r>
            <a:r>
              <a:rPr lang="en-US" dirty="0"/>
              <a:t>--researching, investigating, experimenting, interviewing, documenting, etc.   Try to imagine what the author’s goals or hypotheses were as she wrote the text.  To articulate a project—and to write an </a:t>
            </a:r>
            <a:r>
              <a:rPr lang="en-US" b="1" dirty="0"/>
              <a:t>account</a:t>
            </a:r>
            <a:r>
              <a:rPr lang="en-US" dirty="0"/>
              <a:t>—</a:t>
            </a:r>
            <a:r>
              <a:rPr lang="en-US" b="1" dirty="0"/>
              <a:t> </a:t>
            </a:r>
            <a:r>
              <a:rPr lang="en-US" dirty="0"/>
              <a:t>you need a verb, such as “researches,” “investigates,” “studies,” “presents,” “connects A with B,” etc. </a:t>
            </a:r>
          </a:p>
        </p:txBody>
      </p:sp>
    </p:spTree>
    <p:extLst>
      <p:ext uri="{BB962C8B-B14F-4D97-AF65-F5344CB8AC3E}">
        <p14:creationId xmlns:p14="http://schemas.microsoft.com/office/powerpoint/2010/main" val="72903749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7</TotalTime>
  <Words>1130</Words>
  <Application>Microsoft Office PowerPoint</Application>
  <PresentationFormat>On-screen Show (4:3)</PresentationFormat>
  <Paragraphs>44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Goudy Old Style</vt:lpstr>
      <vt:lpstr>Impact</vt:lpstr>
      <vt:lpstr>Rockwell</vt:lpstr>
      <vt:lpstr>Inkwell</vt:lpstr>
      <vt:lpstr>Rhetoric</vt:lpstr>
      <vt:lpstr>What the experts say…</vt:lpstr>
      <vt:lpstr>And More…</vt:lpstr>
      <vt:lpstr>Definitions </vt:lpstr>
      <vt:lpstr>Rhetorical Analysis </vt:lpstr>
      <vt:lpstr>Words to Use..</vt:lpstr>
      <vt:lpstr>Entry points for analysis: </vt:lpstr>
      <vt:lpstr>PACES:</vt:lpstr>
      <vt:lpstr>Project</vt:lpstr>
      <vt:lpstr>Argument</vt:lpstr>
      <vt:lpstr>Claims:</vt:lpstr>
      <vt:lpstr>Evidence:</vt:lpstr>
      <vt:lpstr>Strategies:</vt:lpstr>
      <vt:lpstr>Rebuttals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dc:title>
  <dc:creator>Kim Bailey</dc:creator>
  <cp:lastModifiedBy>Whalemelon</cp:lastModifiedBy>
  <cp:revision>7</cp:revision>
  <dcterms:created xsi:type="dcterms:W3CDTF">2015-08-26T19:41:51Z</dcterms:created>
  <dcterms:modified xsi:type="dcterms:W3CDTF">2017-08-09T20:49:32Z</dcterms:modified>
</cp:coreProperties>
</file>